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Montserrat" panose="00000500000000000000" pitchFamily="2" charset="0"/>
      <p:regular r:id="rId11"/>
      <p:bold r:id="rId12"/>
      <p:italic r:id="rId13"/>
      <p:boldItalic r:id="rId14"/>
    </p:embeddedFont>
    <p:embeddedFont>
      <p:font typeface="Noto Sans" panose="020B0502040504020204" pitchFamily="34" charset="0"/>
      <p:regular r:id="rId15"/>
    </p:embeddedFont>
    <p:embeddedFont>
      <p:font typeface="Trebuchet MS" panose="020B0603020202020204" pitchFamily="34" charset="0"/>
      <p:regular r:id="rId16"/>
      <p:bold r:id="rId17"/>
      <p:italic r:id="rId18"/>
      <p:boldItalic r:id="rId19"/>
    </p:embeddedFont>
    <p:embeddedFont>
      <p:font typeface="Verdana" panose="020B060403050404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gPcwQ+ujU8NbDqk1azTlUHGw5c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58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5.fnt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font" Target="fonts/font17.fntdata"/><Relationship Id="rId28" Type="http://schemas.openxmlformats.org/officeDocument/2006/relationships/tableStyles" Target="tableStyle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font" Target="fonts/font1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Autofinanziamento con torte</a:t>
            </a:r>
            <a:endParaRPr/>
          </a:p>
        </p:txBody>
      </p:sp>
      <p:sp>
        <p:nvSpPr>
          <p:cNvPr id="146" name="Google Shape;146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373aa6beb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g2373aa6beb6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g2373aa6beb6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titolo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" name="Google Shape;28;p6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" name="Google Shape;29;p6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0" name="Google Shape;30;p6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4705"/>
              </a:schemeClr>
            </a:solidFill>
            <a:ln>
              <a:noFill/>
            </a:ln>
          </p:spPr>
        </p:sp>
        <p:sp>
          <p:nvSpPr>
            <p:cNvPr id="31" name="Google Shape;31;p6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2" name="Google Shape;32;p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6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6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4705"/>
              </a:srgbClr>
            </a:solidFill>
            <a:ln>
              <a:noFill/>
            </a:ln>
          </p:spPr>
        </p:sp>
        <p:sp>
          <p:nvSpPr>
            <p:cNvPr id="34" name="Google Shape;34;p6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4705"/>
              </a:srgbClr>
            </a:solidFill>
            <a:ln>
              <a:noFill/>
            </a:ln>
          </p:spPr>
        </p:sp>
        <p:sp>
          <p:nvSpPr>
            <p:cNvPr id="35" name="Google Shape;35;p6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</p:sp>
        <p:sp>
          <p:nvSpPr>
            <p:cNvPr id="36" name="Google Shape;36;p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6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" name="Google Shape;38;p6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sottotitolo">
  <p:cSld name="Titolo e sottotitolo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eda nome">
  <p:cSld name="Scheda nom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eda nome citazione">
  <p:cSld name="Scheda nome citazion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sp>
        <p:nvSpPr>
          <p:cNvPr id="122" name="Google Shape;122;p18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8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o o falso">
  <p:cSld name="Vero o falso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body" idx="1"/>
          </p:nvPr>
        </p:nvSpPr>
        <p:spPr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zione con didascalia">
  <p:cSld name="Citazione con didascalia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sp>
        <p:nvSpPr>
          <p:cNvPr id="63" name="Google Shape;63;p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9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 b="0" i="0" u="none" strike="noStrike" cap="none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Google Shape;11;p5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" name="Google Shape;12;p5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" name="Google Shape;13;p5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4705"/>
              </a:schemeClr>
            </a:solidFill>
            <a:ln>
              <a:noFill/>
            </a:ln>
          </p:spPr>
        </p:sp>
        <p:sp>
          <p:nvSpPr>
            <p:cNvPr id="14" name="Google Shape;14;p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5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6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5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4705"/>
              </a:srgbClr>
            </a:solidFill>
            <a:ln>
              <a:noFill/>
            </a:ln>
          </p:spPr>
        </p:sp>
        <p:sp>
          <p:nvSpPr>
            <p:cNvPr id="17" name="Google Shape;17;p5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4705"/>
              </a:srgbClr>
            </a:solidFill>
            <a:ln>
              <a:noFill/>
            </a:ln>
          </p:spPr>
        </p:sp>
        <p:sp>
          <p:nvSpPr>
            <p:cNvPr id="18" name="Google Shape;18;p5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</p:sp>
        <p:sp>
          <p:nvSpPr>
            <p:cNvPr id="19" name="Google Shape;19;p5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5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2"/>
          </a:solidFill>
          <a:ln w="19050" cap="rnd" cmpd="sng">
            <a:solidFill>
              <a:srgbClr val="3D741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9" name="Google Shape;149;p1"/>
          <p:cNvSpPr txBox="1"/>
          <p:nvPr/>
        </p:nvSpPr>
        <p:spPr>
          <a:xfrm>
            <a:off x="0" y="2497976"/>
            <a:ext cx="12192000" cy="18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lang="en-US" sz="115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PREGHIERA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1" descr="GAS 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28448" y="188640"/>
            <a:ext cx="1836000" cy="93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" descr="ADS log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28448" y="5589240"/>
            <a:ext cx="1835075" cy="100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"/>
          <p:cNvSpPr txBox="1">
            <a:spLocks noGrp="1"/>
          </p:cNvSpPr>
          <p:nvPr>
            <p:ph type="subTitle" idx="1"/>
          </p:nvPr>
        </p:nvSpPr>
        <p:spPr>
          <a:xfrm>
            <a:off x="1672950" y="4360077"/>
            <a:ext cx="77670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2004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US">
                <a:solidFill>
                  <a:schemeClr val="lt1"/>
                </a:solidFill>
              </a:rPr>
              <a:t>INCONTRO GAS E ADS 21/04/2023  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373aa6beb6_0_1"/>
          <p:cNvSpPr txBox="1">
            <a:spLocks noGrp="1"/>
          </p:cNvSpPr>
          <p:nvPr>
            <p:ph type="title"/>
          </p:nvPr>
        </p:nvSpPr>
        <p:spPr>
          <a:xfrm>
            <a:off x="492461" y="319450"/>
            <a:ext cx="85968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Da mihi animas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9" name="Google Shape;159;g2373aa6beb6_0_1" descr="GAS 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28448" y="188640"/>
            <a:ext cx="1836000" cy="93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g2373aa6beb6_0_1" descr="ADS log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28448" y="5589240"/>
            <a:ext cx="1835075" cy="100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2373aa6beb6_0_1"/>
          <p:cNvSpPr txBox="1">
            <a:spLocks noGrp="1"/>
          </p:cNvSpPr>
          <p:nvPr>
            <p:ph type="body" idx="2"/>
          </p:nvPr>
        </p:nvSpPr>
        <p:spPr>
          <a:xfrm>
            <a:off x="5310450" y="1124650"/>
            <a:ext cx="4368900" cy="19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sz="2200"/>
          </a:p>
        </p:txBody>
      </p:sp>
      <p:sp>
        <p:nvSpPr>
          <p:cNvPr id="162" name="Google Shape;162;g2373aa6beb6_0_1"/>
          <p:cNvSpPr txBox="1"/>
          <p:nvPr/>
        </p:nvSpPr>
        <p:spPr>
          <a:xfrm>
            <a:off x="492450" y="993850"/>
            <a:ext cx="3827700" cy="67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50">
                <a:solidFill>
                  <a:srgbClr val="07376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Hai lottato, hai sperato</a:t>
            </a:r>
            <a:endParaRPr sz="1450">
              <a:solidFill>
                <a:srgbClr val="07376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50">
                <a:solidFill>
                  <a:srgbClr val="07376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Fin da quel sogno di quand'eri bambino</a:t>
            </a:r>
            <a:endParaRPr sz="1450">
              <a:solidFill>
                <a:srgbClr val="07376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50">
                <a:solidFill>
                  <a:srgbClr val="07376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Hai capito, tutto cambia preso con bontà</a:t>
            </a:r>
            <a:endParaRPr sz="1450">
              <a:solidFill>
                <a:srgbClr val="07376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50">
                <a:solidFill>
                  <a:srgbClr val="07376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Hai accolto, hai cresciuto</a:t>
            </a:r>
            <a:endParaRPr sz="1450">
              <a:solidFill>
                <a:srgbClr val="07376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50">
                <a:solidFill>
                  <a:srgbClr val="07376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Molti ragazzi volti senza un padre</a:t>
            </a:r>
            <a:endParaRPr sz="1450">
              <a:solidFill>
                <a:srgbClr val="07376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50">
                <a:solidFill>
                  <a:srgbClr val="07376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Hai donato una casa piena di santità</a:t>
            </a:r>
            <a:endParaRPr sz="1450">
              <a:solidFill>
                <a:srgbClr val="07376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50">
                <a:solidFill>
                  <a:srgbClr val="07376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Vorrei solo che rimaneste felici</a:t>
            </a:r>
            <a:endParaRPr sz="1450">
              <a:solidFill>
                <a:srgbClr val="07376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50">
                <a:solidFill>
                  <a:srgbClr val="07376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Ora e qui è di nuovo insieme</a:t>
            </a:r>
            <a:endParaRPr sz="1450">
              <a:solidFill>
                <a:srgbClr val="07376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50">
                <a:solidFill>
                  <a:srgbClr val="07376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Per tutta l'eternità</a:t>
            </a:r>
            <a:endParaRPr sz="1450">
              <a:solidFill>
                <a:srgbClr val="07376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50" b="1">
                <a:solidFill>
                  <a:srgbClr val="07376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È la passione che ti arde in cuore</a:t>
            </a:r>
            <a:endParaRPr sz="1450" b="1">
              <a:solidFill>
                <a:srgbClr val="07376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50" b="1">
                <a:solidFill>
                  <a:srgbClr val="07376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È quella stella che ti fa sognare</a:t>
            </a:r>
            <a:endParaRPr sz="1450" b="1">
              <a:solidFill>
                <a:srgbClr val="07376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50" b="1">
                <a:solidFill>
                  <a:srgbClr val="07376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Vera missione sarà</a:t>
            </a:r>
            <a:endParaRPr sz="1450" b="1">
              <a:solidFill>
                <a:srgbClr val="07376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50" b="1">
                <a:solidFill>
                  <a:srgbClr val="07376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DA MIHI ANIMAS</a:t>
            </a:r>
            <a:endParaRPr sz="1450" b="1">
              <a:solidFill>
                <a:srgbClr val="07376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50" b="1">
                <a:solidFill>
                  <a:srgbClr val="07376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E piano scopri che l'educazione</a:t>
            </a:r>
            <a:endParaRPr sz="1450" b="1">
              <a:solidFill>
                <a:srgbClr val="07376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50" b="1">
                <a:solidFill>
                  <a:srgbClr val="07376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È cosa profonda che riguarda il cuore</a:t>
            </a:r>
            <a:endParaRPr sz="1450" b="1">
              <a:solidFill>
                <a:srgbClr val="07376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50" b="1">
                <a:solidFill>
                  <a:srgbClr val="07376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E solo Dio le chiavi ti darà</a:t>
            </a:r>
            <a:endParaRPr sz="1450" b="1">
              <a:solidFill>
                <a:srgbClr val="07376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50" b="1">
                <a:solidFill>
                  <a:srgbClr val="07376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DA MIHI ANIMAS</a:t>
            </a:r>
            <a:endParaRPr sz="1450" b="1">
              <a:solidFill>
                <a:srgbClr val="07376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50">
              <a:solidFill>
                <a:srgbClr val="07376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50">
              <a:solidFill>
                <a:srgbClr val="07376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g2373aa6beb6_0_1"/>
          <p:cNvSpPr txBox="1"/>
          <p:nvPr/>
        </p:nvSpPr>
        <p:spPr>
          <a:xfrm>
            <a:off x="4796175" y="619975"/>
            <a:ext cx="3827700" cy="67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50">
                <a:solidFill>
                  <a:srgbClr val="07376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Sono gesti, quotidiani</a:t>
            </a:r>
            <a:endParaRPr sz="1450">
              <a:solidFill>
                <a:srgbClr val="07376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50">
                <a:solidFill>
                  <a:srgbClr val="07376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Testimonianza di un Amore più grande</a:t>
            </a:r>
            <a:endParaRPr sz="1450">
              <a:solidFill>
                <a:srgbClr val="07376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50">
                <a:solidFill>
                  <a:srgbClr val="07376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È parola sussurrata che scende</a:t>
            </a:r>
            <a:endParaRPr sz="1450">
              <a:solidFill>
                <a:srgbClr val="07376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50">
                <a:solidFill>
                  <a:srgbClr val="07376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nell'anima</a:t>
            </a:r>
            <a:endParaRPr sz="1450">
              <a:solidFill>
                <a:srgbClr val="07376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50">
                <a:solidFill>
                  <a:srgbClr val="07376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Con pazienza, seminando</a:t>
            </a:r>
            <a:endParaRPr sz="1550">
              <a:solidFill>
                <a:srgbClr val="07376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50">
                <a:solidFill>
                  <a:srgbClr val="07376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Con abbondanza e generosa risposta</a:t>
            </a:r>
            <a:endParaRPr sz="1550">
              <a:solidFill>
                <a:srgbClr val="07376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50">
                <a:solidFill>
                  <a:srgbClr val="07376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È notizia che la gioia sempre porterà</a:t>
            </a:r>
            <a:endParaRPr sz="1550">
              <a:solidFill>
                <a:srgbClr val="07376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50">
              <a:solidFill>
                <a:srgbClr val="07376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50">
                <a:solidFill>
                  <a:srgbClr val="07376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Vorrei solo che rimaneste felici</a:t>
            </a:r>
            <a:endParaRPr sz="1550">
              <a:solidFill>
                <a:srgbClr val="07376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50">
                <a:solidFill>
                  <a:srgbClr val="07376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Ora e qui è di nuovo insieme</a:t>
            </a:r>
            <a:endParaRPr sz="1550">
              <a:solidFill>
                <a:srgbClr val="07376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50">
                <a:solidFill>
                  <a:srgbClr val="07376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Per tutta l'eternità</a:t>
            </a:r>
            <a:endParaRPr sz="1550">
              <a:solidFill>
                <a:srgbClr val="07376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50" b="1">
                <a:solidFill>
                  <a:srgbClr val="07376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Rit</a:t>
            </a:r>
            <a:endParaRPr sz="1550" b="1">
              <a:solidFill>
                <a:srgbClr val="07376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50">
                <a:solidFill>
                  <a:srgbClr val="07376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E fino all'ultimo mio respiro</a:t>
            </a:r>
            <a:endParaRPr sz="1550">
              <a:solidFill>
                <a:srgbClr val="07376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50">
                <a:solidFill>
                  <a:srgbClr val="07376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Il cuore mio avete conquistato, rapito</a:t>
            </a:r>
            <a:endParaRPr sz="1550">
              <a:solidFill>
                <a:srgbClr val="07376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50">
                <a:solidFill>
                  <a:srgbClr val="07376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E canta DA MIHI ANIMAS</a:t>
            </a:r>
            <a:endParaRPr sz="1550">
              <a:solidFill>
                <a:srgbClr val="07376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50">
                <a:solidFill>
                  <a:srgbClr val="07376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DA MIHI ANIMAS</a:t>
            </a:r>
            <a:endParaRPr sz="1550">
              <a:solidFill>
                <a:srgbClr val="07376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50" b="1">
                <a:solidFill>
                  <a:srgbClr val="07376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Rit</a:t>
            </a:r>
            <a:endParaRPr sz="2050" b="1">
              <a:solidFill>
                <a:srgbClr val="181A1A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50" b="1">
              <a:solidFill>
                <a:srgbClr val="181A1A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"/>
          <p:cNvSpPr txBox="1">
            <a:spLocks noGrp="1"/>
          </p:cNvSpPr>
          <p:nvPr>
            <p:ph type="title"/>
          </p:nvPr>
        </p:nvSpPr>
        <p:spPr>
          <a:xfrm>
            <a:off x="406350" y="264250"/>
            <a:ext cx="92988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4186"/>
              <a:buFont typeface="Trebuchet MS"/>
              <a:buNone/>
            </a:pPr>
            <a:r>
              <a:rPr lang="en-US" sz="3822">
                <a:latin typeface="Montserrat"/>
                <a:ea typeface="Montserrat"/>
                <a:cs typeface="Montserrat"/>
                <a:sym typeface="Montserrat"/>
              </a:rPr>
              <a:t>Dal Vangelo secondo Giovanni (10, 31-42)</a:t>
            </a:r>
            <a:endParaRPr sz="3822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0" name="Google Shape;170;p3" descr="GAS 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28448" y="188640"/>
            <a:ext cx="1836000" cy="93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" descr="ADS log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28448" y="5589240"/>
            <a:ext cx="1835075" cy="1008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78449" y="2596100"/>
            <a:ext cx="2502675" cy="190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"/>
          <p:cNvSpPr txBox="1"/>
          <p:nvPr/>
        </p:nvSpPr>
        <p:spPr>
          <a:xfrm>
            <a:off x="483950" y="940450"/>
            <a:ext cx="8794500" cy="58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>
                <a:solidFill>
                  <a:srgbClr val="373737"/>
                </a:solidFill>
                <a:highlight>
                  <a:srgbClr val="F5F3F3"/>
                </a:highlight>
                <a:latin typeface="Montserrat"/>
                <a:ea typeface="Montserrat"/>
                <a:cs typeface="Montserrat"/>
                <a:sym typeface="Montserrat"/>
              </a:rPr>
              <a:t>In quel tempo, Gesù passò all'altra riva del mare di Galilea, cioè di Tiberìade, e lo seguiva una grande folla, perché vedeva i segni che compiva sugli infermi. Gesù salì sul monte e là si pose a sedere con i suoi discepoli. Era vicina la Pasqua, la festa dei Giudei. Allora Gesù, alzàti gli occhi, vide che una grande folla veniva da lui e disse a Filippo: «Dove potremo comprare il pane perché costoro abbiano da mangiare?». Diceva così per metterlo alla prova; egli infatti sapeva quello che stava per compiere. Gli rispose Filippo: «Duecento denari di pane non sono sufficienti neppure perché ognuno possa riceverne un pezzo». Gli disse allora uno dei discepoli, Andrea, fratello di Simon Pietro: «C'è qui un ragazzo che ha cinque pani d'orzo e due pesci; ma che cos'è questo per tanta gente?». Rispose Gesù: «Fateli sedere». </a:t>
            </a:r>
            <a:endParaRPr sz="1900">
              <a:solidFill>
                <a:srgbClr val="373737"/>
              </a:solidFill>
              <a:highlight>
                <a:srgbClr val="F5F3F3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>
                <a:solidFill>
                  <a:srgbClr val="373737"/>
                </a:solidFill>
                <a:highlight>
                  <a:srgbClr val="F5F3F3"/>
                </a:highlight>
                <a:latin typeface="Montserrat"/>
                <a:ea typeface="Montserrat"/>
                <a:cs typeface="Montserrat"/>
                <a:sym typeface="Montserrat"/>
              </a:rPr>
              <a:t>C'era molta erba in quel luogo. Si misero dunque a sedere ed erano circa cinquemila uomini. Allora Gesù prese i pani e, dopo aver reso grazie, li diede a quelli che erano seduti, e lo stesso fece dei pesci, quanto ne volevano. E quando furono saziati, disse ai suoi discepoli: «Raccogliete i pezzi avanzati, perché nulla vada perduto».</a:t>
            </a:r>
            <a:endParaRPr sz="2300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000" cy="30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Oggi sono GRATO per…</a:t>
            </a:r>
            <a:endParaRPr/>
          </a:p>
        </p:txBody>
      </p:sp>
      <p:pic>
        <p:nvPicPr>
          <p:cNvPr id="180" name="Google Shape;180;p4" descr="GAS 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28448" y="188640"/>
            <a:ext cx="1836001" cy="93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4" descr="ADS log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28448" y="5589240"/>
            <a:ext cx="1835077" cy="10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4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800" cy="15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US" sz="3500">
                <a:solidFill>
                  <a:schemeClr val="accent2"/>
                </a:solidFill>
              </a:rPr>
              <a:t>INSIEME: Ave Maria</a:t>
            </a:r>
            <a:endParaRPr sz="3500">
              <a:solidFill>
                <a:schemeClr val="accent2"/>
              </a:solidFill>
            </a:endParaRPr>
          </a:p>
        </p:txBody>
      </p:sp>
      <p:pic>
        <p:nvPicPr>
          <p:cNvPr id="183" name="Google Shape;183;p4"/>
          <p:cNvPicPr preferRelativeResize="0"/>
          <p:nvPr/>
        </p:nvPicPr>
        <p:blipFill rotWithShape="1">
          <a:blip r:embed="rId5">
            <a:alphaModFix/>
          </a:blip>
          <a:srcRect t="-4220" b="4219"/>
          <a:stretch/>
        </p:blipFill>
        <p:spPr>
          <a:xfrm>
            <a:off x="2621569" y="1332318"/>
            <a:ext cx="4708326" cy="3138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faccettatura">
  <a:themeElements>
    <a:clrScheme name="Equinozio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438</Words>
  <Application>Microsoft Office PowerPoint</Application>
  <PresentationFormat>Widescreen</PresentationFormat>
  <Paragraphs>57</Paragraphs>
  <Slides>4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1" baseType="lpstr">
      <vt:lpstr>Arial</vt:lpstr>
      <vt:lpstr>Montserrat</vt:lpstr>
      <vt:lpstr>Noto Sans</vt:lpstr>
      <vt:lpstr>Verdana</vt:lpstr>
      <vt:lpstr>Trebuchet MS</vt:lpstr>
      <vt:lpstr>Calibri</vt:lpstr>
      <vt:lpstr>Sfaccettatura</vt:lpstr>
      <vt:lpstr>Presentazione standard di PowerPoint</vt:lpstr>
      <vt:lpstr>Da mihi animas</vt:lpstr>
      <vt:lpstr>Dal Vangelo secondo Giovanni (10, 31-42)</vt:lpstr>
      <vt:lpstr>Oggi sono GRATO per…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Andrea</cp:lastModifiedBy>
  <cp:revision>1</cp:revision>
  <dcterms:modified xsi:type="dcterms:W3CDTF">2023-04-29T11:38:56Z</dcterms:modified>
</cp:coreProperties>
</file>